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23"/>
  </p:notesMasterIdLst>
  <p:sldIdLst>
    <p:sldId id="313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291" r:id="rId20"/>
    <p:sldId id="292" r:id="rId21"/>
    <p:sldId id="293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8" autoAdjust="0"/>
    <p:restoredTop sz="82923" autoAdjust="0"/>
  </p:normalViewPr>
  <p:slideViewPr>
    <p:cSldViewPr showGuides="1">
      <p:cViewPr varScale="1">
        <p:scale>
          <a:sx n="76" d="100"/>
          <a:sy n="76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DE5E49-6219-408D-AD83-94041BE24F50}" type="datetimeFigureOut">
              <a:rPr lang="en-US"/>
              <a:pPr>
                <a:defRPr/>
              </a:pPr>
              <a:t>24/09/2012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E8767B-A1FA-4986-8D99-96BC1AD79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56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22DB5-5ED0-46ED-AA93-16FF044211E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99CC80BC-8DB1-8A45-9DB4-C8DB8DDEBA59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3A55BF65-5BA2-7A4C-BC3E-8FD259020C4A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EE4A5454-9546-F147-90F7-635276B470A6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25690162-1E70-D04D-BA95-B6F89542B6BB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CF088ED6-B3D2-C941-A852-ED570C591FC6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CCC32AC5-CA0E-E64E-A878-4650A2402706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CCC32AC5-CA0E-E64E-A878-4650A2402706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E8767B-A1FA-4986-8D99-96BC1AD79C2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1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Make sure the hypotheses/predictions are based on past research</a:t>
            </a:r>
            <a:r>
              <a:rPr lang="en-GB" baseline="0" dirty="0" smtClean="0"/>
              <a:t> or it will be difficult to write a 2000 word lab-report.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E8767B-A1FA-4986-8D99-96BC1AD79C2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5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B965D358-5629-5443-8457-98097F0B289F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63443659-2966-F341-A9D1-D4EFE67BFDC1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C4C55549-E8AD-7D4A-9E9E-1C351FE051D7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3E48EC7F-1029-0046-95DD-10E1A5FA2DEA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AF84A1E6-61AB-FC45-99EB-B542CB4DB1AD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AE943DC2-6300-834E-8732-B5A01212F6BC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23122A11-C955-044E-98B3-445496267A56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fld id="{A7C55CFD-D9CE-6846-A75E-4485FB3632B6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bps.org.uk/sites/default/files/documents/code_of_ethics_and_conduct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Research Skills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Week 3: Questionnaire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8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300" dirty="0">
                <a:latin typeface="Lucida Sans Unicode" charset="0"/>
              </a:rPr>
              <a:t>Please give an approximation of the number of alcoholic drinks you normally consume on a Saturday night: </a:t>
            </a:r>
          </a:p>
          <a:p>
            <a:pPr eaLnBrk="1" hangingPunct="1">
              <a:buFont typeface="Wingdings 3" charset="0"/>
              <a:buNone/>
            </a:pPr>
            <a:r>
              <a:rPr lang="en-GB" sz="2300" dirty="0">
                <a:latin typeface="Lucida Sans Unicode" charset="0"/>
              </a:rPr>
              <a:t>	… </a:t>
            </a:r>
            <a:r>
              <a:rPr lang="en-GB" sz="2300" dirty="0" smtClean="0">
                <a:latin typeface="Lucida Sans Unicode" charset="0"/>
              </a:rPr>
              <a:t>Drinks</a:t>
            </a:r>
            <a:endParaRPr lang="en-GB" sz="2300" dirty="0">
              <a:latin typeface="Lucida Sans Unicode" charset="0"/>
            </a:endParaRPr>
          </a:p>
          <a:p>
            <a:pPr eaLnBrk="1" hangingPunct="1">
              <a:buFont typeface="Wingdings 3" charset="0"/>
              <a:buNone/>
            </a:pPr>
            <a:endParaRPr lang="en-GB" sz="2000" dirty="0">
              <a:latin typeface="Lucida Sans Unicode" charset="0"/>
            </a:endParaRPr>
          </a:p>
          <a:p>
            <a:pPr eaLnBrk="1" hangingPunct="1"/>
            <a:r>
              <a:rPr lang="en-GB" sz="2300" dirty="0">
                <a:latin typeface="Lucida Sans Unicode" charset="0"/>
              </a:rPr>
              <a:t>Please indicate your agreement with the following statement:</a:t>
            </a:r>
          </a:p>
          <a:p>
            <a:pPr lvl="1" eaLnBrk="1" hangingPunct="1"/>
            <a:r>
              <a:rPr lang="en-GB" sz="1900" dirty="0">
                <a:latin typeface="Lucida Sans Unicode" charset="0"/>
              </a:rPr>
              <a:t>I feel that I should drink less on a Saturday night</a:t>
            </a:r>
          </a:p>
          <a:p>
            <a:pPr lvl="1" eaLnBrk="1" hangingPunct="1">
              <a:buFont typeface="Verdana" charset="0"/>
              <a:buNone/>
            </a:pPr>
            <a:r>
              <a:rPr lang="en-GB" sz="1900" dirty="0">
                <a:latin typeface="Lucida Sans Unicode" charset="0"/>
              </a:rPr>
              <a:t>     □           □            □            □            □</a:t>
            </a:r>
          </a:p>
          <a:p>
            <a:pPr lvl="1" eaLnBrk="1" hangingPunct="1">
              <a:buFont typeface="Verdana" charset="0"/>
              <a:buNone/>
            </a:pPr>
            <a:r>
              <a:rPr lang="en-GB" sz="1900" dirty="0">
                <a:latin typeface="Lucida Sans Unicode" charset="0"/>
              </a:rPr>
              <a:t>	 1             2            3             4             5</a:t>
            </a:r>
          </a:p>
          <a:p>
            <a:pPr lvl="1" eaLnBrk="1" hangingPunct="1">
              <a:buFont typeface="Verdana" charset="0"/>
              <a:buNone/>
            </a:pPr>
            <a:r>
              <a:rPr lang="en-GB" sz="1900" dirty="0">
                <a:latin typeface="Lucida Sans Unicode" charset="0"/>
              </a:rPr>
              <a:t>Strongly  Disagree  Neutral    Agree   Strongly</a:t>
            </a:r>
          </a:p>
          <a:p>
            <a:pPr lvl="1" eaLnBrk="1" hangingPunct="1">
              <a:buFont typeface="Verdana" charset="0"/>
              <a:buNone/>
            </a:pPr>
            <a:r>
              <a:rPr lang="en-GB" sz="1900" dirty="0">
                <a:latin typeface="Lucida Sans Unicode" charset="0"/>
              </a:rPr>
              <a:t>Disagree                                              Agree </a:t>
            </a:r>
          </a:p>
          <a:p>
            <a:pPr lvl="1" eaLnBrk="1" hangingPunct="1"/>
            <a:endParaRPr lang="en-GB" sz="1600" dirty="0">
              <a:latin typeface="Lucida Sans Unicode" charset="0"/>
            </a:endParaRPr>
          </a:p>
          <a:p>
            <a:pPr lvl="1" eaLnBrk="1" hangingPunct="1">
              <a:buFont typeface="Verdana" charset="0"/>
              <a:buNone/>
            </a:pPr>
            <a:endParaRPr lang="en-GB" sz="1600" dirty="0">
              <a:latin typeface="Lucida Sans Unicode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Examples of Continuous Data</a:t>
            </a:r>
            <a:endParaRPr lang="en-GB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826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If the answer to the question is: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a word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GB" sz="1900" dirty="0">
                <a:latin typeface="Lucida Sans Unicode" charset="0"/>
              </a:rPr>
              <a:t>“</a:t>
            </a:r>
            <a:r>
              <a:rPr lang="en-GB" altLang="ja-JP" sz="1900" dirty="0">
                <a:latin typeface="Lucida Sans Unicode" charset="0"/>
              </a:rPr>
              <a:t>Yes</a:t>
            </a:r>
            <a:r>
              <a:rPr lang="ja-JP" altLang="en-GB" sz="1900" dirty="0">
                <a:latin typeface="Lucida Sans Unicode" charset="0"/>
              </a:rPr>
              <a:t>”</a:t>
            </a:r>
            <a:endParaRPr lang="en-GB" altLang="ja-JP" sz="1900" dirty="0"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a description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GB" sz="2000" dirty="0">
                <a:latin typeface="Lucida Sans Unicode" charset="0"/>
              </a:rPr>
              <a:t>“</a:t>
            </a:r>
            <a:r>
              <a:rPr lang="en-GB" altLang="ja-JP" sz="1900" dirty="0">
                <a:latin typeface="Lucida Sans Unicode" charset="0"/>
              </a:rPr>
              <a:t>Physics student</a:t>
            </a:r>
            <a:r>
              <a:rPr lang="ja-JP" altLang="en-GB" sz="1900" dirty="0">
                <a:latin typeface="Lucida Sans Unicode" charset="0"/>
              </a:rPr>
              <a:t>”</a:t>
            </a:r>
            <a:endParaRPr lang="en-GB" altLang="ja-JP" sz="1900" dirty="0"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a code that represents a category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900" dirty="0">
                <a:latin typeface="Lucida Sans Unicode" charset="0"/>
              </a:rPr>
              <a:t>1 = undergraduate, 2 = postgraduate</a:t>
            </a:r>
          </a:p>
          <a:p>
            <a:pPr lvl="2" eaLnBrk="1" hangingPunct="1">
              <a:lnSpc>
                <a:spcPct val="90000"/>
              </a:lnSpc>
            </a:pPr>
            <a:endParaRPr lang="en-GB" sz="500" dirty="0">
              <a:latin typeface="Lucida Sans Unicode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300" dirty="0">
                <a:latin typeface="Lucida Sans Unicode" charset="0"/>
              </a:rPr>
              <a:t>NB: Numerical codes can be used to represent categorical responses BUT this does not transform categorical data into continuous </a:t>
            </a:r>
            <a:r>
              <a:rPr lang="en-GB" sz="2300" dirty="0" smtClean="0">
                <a:latin typeface="Lucida Sans Unicode" charset="0"/>
              </a:rPr>
              <a:t>data</a:t>
            </a:r>
            <a:endParaRPr lang="en-GB" sz="2300" dirty="0">
              <a:latin typeface="Lucida Sans Unicode" charset="0"/>
            </a:endParaRPr>
          </a:p>
          <a:p>
            <a:pPr eaLnBrk="1" hangingPunct="1"/>
            <a:endParaRPr lang="en-US" dirty="0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Answer Types: </a:t>
            </a:r>
            <a:r>
              <a:rPr lang="en-GB" sz="4400" dirty="0" smtClean="0">
                <a:ea typeface="+mj-ea"/>
                <a:cs typeface="+mj-cs"/>
              </a:rPr>
              <a:t>Categorical Data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788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300">
                <a:latin typeface="Lucida Sans Unicode" charset="0"/>
              </a:rPr>
              <a:t>In which town were you born? …….</a:t>
            </a:r>
          </a:p>
          <a:p>
            <a:pPr eaLnBrk="1" hangingPunct="1"/>
            <a:endParaRPr lang="en-GB" sz="2400">
              <a:latin typeface="Lucida Sans Unicode" charset="0"/>
            </a:endParaRPr>
          </a:p>
          <a:p>
            <a:pPr eaLnBrk="1" hangingPunct="1"/>
            <a:r>
              <a:rPr lang="en-GB" sz="2300">
                <a:latin typeface="Lucida Sans Unicode" charset="0"/>
              </a:rPr>
              <a:t>Please indicate your gender:</a:t>
            </a:r>
          </a:p>
          <a:p>
            <a:pPr eaLnBrk="1" hangingPunct="1">
              <a:buFont typeface="Wingdings 3" charset="0"/>
              <a:buNone/>
            </a:pPr>
            <a:r>
              <a:rPr lang="en-GB" sz="1900">
                <a:latin typeface="Lucida Sans Unicode" charset="0"/>
              </a:rPr>
              <a:t>	□ Male	 □ Female</a:t>
            </a:r>
          </a:p>
          <a:p>
            <a:pPr eaLnBrk="1" hangingPunct="1"/>
            <a:endParaRPr lang="en-GB" sz="2400">
              <a:latin typeface="Lucida Sans Unicode" charset="0"/>
            </a:endParaRPr>
          </a:p>
          <a:p>
            <a:pPr eaLnBrk="1" hangingPunct="1"/>
            <a:r>
              <a:rPr lang="en-GB" sz="2300">
                <a:latin typeface="Lucida Sans Unicode" charset="0"/>
              </a:rPr>
              <a:t>Which actor is the hunkiest?</a:t>
            </a:r>
          </a:p>
          <a:p>
            <a:pPr lvl="1" eaLnBrk="1" hangingPunct="1">
              <a:buFont typeface="Verdana" charset="0"/>
              <a:buNone/>
            </a:pPr>
            <a:r>
              <a:rPr lang="en-GB" sz="1900">
                <a:latin typeface="Lucida Sans Unicode" charset="0"/>
              </a:rPr>
              <a:t>□ Brad Pitt</a:t>
            </a:r>
          </a:p>
          <a:p>
            <a:pPr lvl="1" eaLnBrk="1" hangingPunct="1">
              <a:buFont typeface="Verdana" charset="0"/>
              <a:buNone/>
            </a:pPr>
            <a:r>
              <a:rPr lang="en-GB" sz="1900">
                <a:latin typeface="Lucida Sans Unicode" charset="0"/>
              </a:rPr>
              <a:t>□ Johnny Depp</a:t>
            </a:r>
          </a:p>
          <a:p>
            <a:pPr lvl="1" eaLnBrk="1" hangingPunct="1">
              <a:buFont typeface="Verdana" charset="0"/>
              <a:buNone/>
            </a:pPr>
            <a:r>
              <a:rPr lang="en-GB" sz="1900">
                <a:latin typeface="Lucida Sans Unicode" charset="0"/>
              </a:rPr>
              <a:t>□ Orlando Bloom</a:t>
            </a:r>
          </a:p>
          <a:p>
            <a:pPr lvl="1" eaLnBrk="1" hangingPunct="1">
              <a:buFont typeface="Verdana" charset="0"/>
              <a:buNone/>
            </a:pPr>
            <a:endParaRPr lang="en-GB" sz="2000">
              <a:latin typeface="Lucida Sans Unicode" charset="0"/>
            </a:endParaRPr>
          </a:p>
          <a:p>
            <a:pPr lvl="1" eaLnBrk="1" hangingPunct="1"/>
            <a:endParaRPr lang="en-GB" sz="2000">
              <a:latin typeface="Lucida Sans Unicode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Examples Categorical Data</a:t>
            </a:r>
            <a:endParaRPr lang="en-GB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083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72050"/>
          </a:xfrm>
        </p:spPr>
        <p:txBody>
          <a:bodyPr/>
          <a:lstStyle/>
          <a:p>
            <a:pPr eaLnBrk="1" hangingPunct="1"/>
            <a:r>
              <a:rPr lang="nl-NL" sz="2300">
                <a:latin typeface="Lucida Sans Unicode" charset="0"/>
              </a:rPr>
              <a:t>“Please indicate your age:”</a:t>
            </a:r>
          </a:p>
          <a:p>
            <a:pPr lvl="1" eaLnBrk="1" hangingPunct="1"/>
            <a:r>
              <a:rPr lang="nl-NL" sz="1900">
                <a:latin typeface="Lucida Sans Unicode" charset="0"/>
              </a:rPr>
              <a:t>Continuous: … Years</a:t>
            </a:r>
          </a:p>
          <a:p>
            <a:pPr lvl="1" eaLnBrk="1" hangingPunct="1"/>
            <a:r>
              <a:rPr lang="en-GB" sz="2000">
                <a:latin typeface="Lucida Sans Unicode" charset="0"/>
              </a:rPr>
              <a:t>Categorical </a:t>
            </a:r>
            <a:r>
              <a:rPr lang="nl-NL" sz="1900">
                <a:latin typeface="Lucida Sans Unicode" charset="0"/>
              </a:rPr>
              <a:t>:   </a:t>
            </a:r>
            <a:r>
              <a:rPr lang="en-GB" sz="1900">
                <a:latin typeface="Lucida Sans Unicode" charset="0"/>
              </a:rPr>
              <a:t>□ 18-25  □ 26-30  □ 31–35  □ 36–40  etc.</a:t>
            </a:r>
          </a:p>
          <a:p>
            <a:pPr lvl="1" eaLnBrk="1" hangingPunct="1"/>
            <a:r>
              <a:rPr lang="en-GB" sz="2000">
                <a:latin typeface="Lucida Sans Unicode" charset="0"/>
              </a:rPr>
              <a:t>Categorical </a:t>
            </a:r>
            <a:r>
              <a:rPr lang="en-GB" sz="1900">
                <a:latin typeface="Lucida Sans Unicode" charset="0"/>
              </a:rPr>
              <a:t>: ... Years □ Older than 60 Years</a:t>
            </a:r>
          </a:p>
          <a:p>
            <a:pPr eaLnBrk="1" hangingPunct="1"/>
            <a:r>
              <a:rPr lang="ja-JP" altLang="en-GB" sz="2300">
                <a:latin typeface="Lucida Sans Unicode" charset="0"/>
              </a:rPr>
              <a:t>“</a:t>
            </a:r>
            <a:r>
              <a:rPr lang="en-GB" altLang="ja-JP" sz="2300">
                <a:latin typeface="Lucida Sans Unicode" charset="0"/>
              </a:rPr>
              <a:t>How many days a week do you usually exercise?</a:t>
            </a:r>
            <a:r>
              <a:rPr lang="ja-JP" altLang="en-GB" sz="2300">
                <a:latin typeface="Lucida Sans Unicode" charset="0"/>
              </a:rPr>
              <a:t>”</a:t>
            </a:r>
            <a:endParaRPr lang="en-GB" altLang="ja-JP" sz="2300">
              <a:latin typeface="Lucida Sans Unicode" charset="0"/>
            </a:endParaRPr>
          </a:p>
          <a:p>
            <a:pPr lvl="1" eaLnBrk="1" hangingPunct="1"/>
            <a:r>
              <a:rPr lang="nl-NL" sz="1900">
                <a:latin typeface="Lucida Sans Unicode" charset="0"/>
              </a:rPr>
              <a:t>Continuous : … days</a:t>
            </a:r>
          </a:p>
          <a:p>
            <a:pPr lvl="1" eaLnBrk="1" hangingPunct="1"/>
            <a:r>
              <a:rPr lang="nl-NL" sz="1900">
                <a:latin typeface="Lucida Sans Unicode" charset="0"/>
              </a:rPr>
              <a:t>Continuous : </a:t>
            </a:r>
          </a:p>
          <a:p>
            <a:pPr lvl="1" eaLnBrk="1" hangingPunct="1">
              <a:buFont typeface="Verdana" charset="0"/>
              <a:buNone/>
            </a:pPr>
            <a:r>
              <a:rPr lang="nl-NL" sz="1900">
                <a:latin typeface="Lucida Sans Unicode" charset="0"/>
              </a:rPr>
              <a:t>	</a:t>
            </a:r>
            <a:r>
              <a:rPr lang="en-GB" sz="1900">
                <a:latin typeface="Lucida Sans Unicode" charset="0"/>
              </a:rPr>
              <a:t>□ 1 day  □ 2 days  □ 3 days  □ 4 days □ 5 days □ 6 days □ 7 days</a:t>
            </a:r>
            <a:endParaRPr lang="nl-NL" sz="1900">
              <a:latin typeface="Lucida Sans Unicode" charset="0"/>
            </a:endParaRPr>
          </a:p>
          <a:p>
            <a:pPr lvl="1" eaLnBrk="1" hangingPunct="1"/>
            <a:r>
              <a:rPr lang="en-GB" sz="2000">
                <a:latin typeface="Lucida Sans Unicode" charset="0"/>
              </a:rPr>
              <a:t>Categorical </a:t>
            </a:r>
            <a:r>
              <a:rPr lang="nl-NL" sz="1900">
                <a:latin typeface="Lucida Sans Unicode" charset="0"/>
              </a:rPr>
              <a:t>:</a:t>
            </a:r>
          </a:p>
          <a:p>
            <a:pPr lvl="1" eaLnBrk="1" hangingPunct="1">
              <a:buFont typeface="Verdana" charset="0"/>
              <a:buNone/>
            </a:pPr>
            <a:r>
              <a:rPr lang="nl-NL" sz="1900">
                <a:latin typeface="Lucida Sans Unicode" charset="0"/>
              </a:rPr>
              <a:t> 	</a:t>
            </a:r>
            <a:r>
              <a:rPr lang="en-GB" sz="1900">
                <a:latin typeface="Lucida Sans Unicode" charset="0"/>
              </a:rPr>
              <a:t>□ 1 day  □ 2 days  □ 3 days  □ 4 days □ 5 days or more</a:t>
            </a:r>
          </a:p>
          <a:p>
            <a:pPr eaLnBrk="1" hangingPunct="1"/>
            <a:r>
              <a:rPr lang="en-GB" sz="2300">
                <a:latin typeface="Lucida Sans Unicode" charset="0"/>
              </a:rPr>
              <a:t>This can be applied to a number of data</a:t>
            </a:r>
            <a:endParaRPr lang="nl-NL" sz="2300">
              <a:latin typeface="Lucida Sans Unicode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ea typeface="+mj-ea"/>
                <a:cs typeface="+mj-cs"/>
              </a:rPr>
              <a:t>Examples of Tricky Bits of Data</a:t>
            </a:r>
            <a:endParaRPr lang="nl-NL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831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Lucida Sans Unicode" charset="0"/>
              </a:rPr>
              <a:t>Be short </a:t>
            </a:r>
            <a:r>
              <a:rPr lang="en-GB" dirty="0">
                <a:latin typeface="Lucida Sans Unicode" charset="0"/>
              </a:rPr>
              <a:t>and simple</a:t>
            </a:r>
          </a:p>
          <a:p>
            <a:pPr eaLnBrk="1" hangingPunct="1"/>
            <a:endParaRPr lang="en-GB" sz="1000" dirty="0">
              <a:latin typeface="Lucida Sans Unicode" charset="0"/>
            </a:endParaRPr>
          </a:p>
          <a:p>
            <a:pPr eaLnBrk="1" hangingPunct="1"/>
            <a:r>
              <a:rPr lang="en-GB" dirty="0">
                <a:latin typeface="Lucida Sans Unicode" charset="0"/>
              </a:rPr>
              <a:t>Start with an introduction/ welcome message</a:t>
            </a:r>
          </a:p>
          <a:p>
            <a:pPr eaLnBrk="1" hangingPunct="1">
              <a:buFont typeface="Wingdings 3" charset="0"/>
              <a:buNone/>
            </a:pPr>
            <a:endParaRPr lang="en-GB" sz="1000" dirty="0">
              <a:latin typeface="Lucida Sans Unicode" charset="0"/>
            </a:endParaRPr>
          </a:p>
          <a:p>
            <a:pPr eaLnBrk="1" hangingPunct="1"/>
            <a:r>
              <a:rPr lang="en-GB" dirty="0">
                <a:latin typeface="Lucida Sans Unicode" charset="0"/>
              </a:rPr>
              <a:t>Allow </a:t>
            </a:r>
            <a:r>
              <a:rPr lang="en-GB" i="1" dirty="0">
                <a:latin typeface="Lucida Sans Unicode" charset="0"/>
              </a:rPr>
              <a:t>not applicable </a:t>
            </a:r>
            <a:r>
              <a:rPr lang="en-GB" dirty="0">
                <a:latin typeface="Lucida Sans Unicode" charset="0"/>
              </a:rPr>
              <a:t>responses to all possibly relevant questions</a:t>
            </a:r>
          </a:p>
          <a:p>
            <a:pPr eaLnBrk="1" hangingPunct="1"/>
            <a:endParaRPr lang="en-GB" sz="1000" dirty="0">
              <a:solidFill>
                <a:srgbClr val="FF0000"/>
              </a:solidFill>
              <a:latin typeface="Lucida Sans Unicode" charset="0"/>
            </a:endParaRPr>
          </a:p>
          <a:p>
            <a:pPr eaLnBrk="1" hangingPunct="1"/>
            <a:r>
              <a:rPr lang="en-GB" dirty="0">
                <a:latin typeface="Lucida Sans Unicode" charset="0"/>
              </a:rPr>
              <a:t>Say thank you to </a:t>
            </a:r>
            <a:r>
              <a:rPr lang="en-GB" dirty="0" smtClean="0">
                <a:latin typeface="Lucida Sans Unicode" charset="0"/>
              </a:rPr>
              <a:t>participants</a:t>
            </a:r>
            <a:endParaRPr lang="en-GB" dirty="0">
              <a:latin typeface="Lucida Sans Unicode" charset="0"/>
            </a:endParaRPr>
          </a:p>
          <a:p>
            <a:pPr eaLnBrk="1" hangingPunct="1">
              <a:buFont typeface="Wingdings 3" charset="0"/>
              <a:buNone/>
            </a:pPr>
            <a:endParaRPr lang="en-US" dirty="0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A questionnaire should</a:t>
            </a:r>
            <a:r>
              <a:rPr lang="en-US" dirty="0" smtClean="0">
                <a:ea typeface="+mj-ea"/>
                <a:cs typeface="+mj-cs"/>
              </a:rPr>
              <a:t>…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909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Lucida Sans Unicode" charset="0"/>
              </a:rPr>
              <a:t>Go from general to particular</a:t>
            </a:r>
          </a:p>
          <a:p>
            <a:pPr eaLnBrk="1" hangingPunct="1"/>
            <a:endParaRPr lang="en-GB" sz="1000" dirty="0">
              <a:latin typeface="Lucida Sans Unicode" charset="0"/>
            </a:endParaRPr>
          </a:p>
          <a:p>
            <a:pPr eaLnBrk="1" hangingPunct="1"/>
            <a:r>
              <a:rPr lang="en-GB" dirty="0">
                <a:latin typeface="Lucida Sans Unicode" charset="0"/>
              </a:rPr>
              <a:t>Go from easy to difficult</a:t>
            </a:r>
          </a:p>
          <a:p>
            <a:pPr eaLnBrk="1" hangingPunct="1"/>
            <a:endParaRPr lang="en-GB" sz="1000" dirty="0">
              <a:latin typeface="Lucida Sans Unicode" charset="0"/>
            </a:endParaRPr>
          </a:p>
          <a:p>
            <a:pPr eaLnBrk="1" hangingPunct="1"/>
            <a:r>
              <a:rPr lang="en-GB" dirty="0">
                <a:latin typeface="Lucida Sans Unicode" charset="0"/>
              </a:rPr>
              <a:t>Go from factual to abstract</a:t>
            </a:r>
          </a:p>
          <a:p>
            <a:pPr eaLnBrk="1" hangingPunct="1"/>
            <a:endParaRPr lang="en-GB" sz="1000" dirty="0">
              <a:latin typeface="Lucida Sans Unicode" charset="0"/>
            </a:endParaRPr>
          </a:p>
          <a:p>
            <a:pPr eaLnBrk="1" hangingPunct="1"/>
            <a:r>
              <a:rPr lang="en-GB" dirty="0">
                <a:latin typeface="Lucida Sans Unicode" charset="0"/>
              </a:rPr>
              <a:t>N</a:t>
            </a:r>
            <a:r>
              <a:rPr lang="en-GB" dirty="0" smtClean="0">
                <a:latin typeface="Lucida Sans Unicode" charset="0"/>
              </a:rPr>
              <a:t>ot </a:t>
            </a:r>
            <a:r>
              <a:rPr lang="en-GB" dirty="0">
                <a:latin typeface="Lucida Sans Unicode" charset="0"/>
              </a:rPr>
              <a:t>start with demographic and personal questions (put these at the end)</a:t>
            </a:r>
          </a:p>
          <a:p>
            <a:pPr eaLnBrk="1" hangingPunct="1"/>
            <a:endParaRPr lang="en-GB" sz="3200" dirty="0">
              <a:latin typeface="Lucida Sans Unicode" charset="0"/>
            </a:endParaRPr>
          </a:p>
          <a:p>
            <a:pPr eaLnBrk="1" hangingPunct="1"/>
            <a:endParaRPr lang="en-US" dirty="0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 q</a:t>
            </a:r>
            <a:r>
              <a:rPr lang="en-GB" dirty="0" smtClean="0">
                <a:ea typeface="+mj-ea"/>
                <a:cs typeface="+mj-cs"/>
              </a:rPr>
              <a:t>uestionnaire should</a:t>
            </a:r>
            <a:r>
              <a:rPr lang="en-US" dirty="0" smtClean="0">
                <a:ea typeface="+mj-ea"/>
                <a:cs typeface="+mj-cs"/>
              </a:rPr>
              <a:t>…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323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2"/>
          <p:cNvSpPr>
            <a:spLocks noGrp="1"/>
          </p:cNvSpPr>
          <p:nvPr>
            <p:ph idx="1"/>
          </p:nvPr>
        </p:nvSpPr>
        <p:spPr>
          <a:xfrm>
            <a:off x="428625" y="1557338"/>
            <a:ext cx="8229600" cy="5300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Lucida Sans Unicode" charset="0"/>
              </a:rPr>
              <a:t>Assure anonymity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>
                <a:latin typeface="Lucida Sans Unicode" charset="0"/>
              </a:rPr>
              <a:t>Assign each questionnaire a number instead of asking for names</a:t>
            </a:r>
          </a:p>
          <a:p>
            <a:pPr eaLnBrk="1" hangingPunct="1">
              <a:lnSpc>
                <a:spcPct val="80000"/>
              </a:lnSpc>
            </a:pP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Lucida Sans Unicode" charset="0"/>
              </a:rPr>
              <a:t>Avoid personal and sensitive questions</a:t>
            </a:r>
          </a:p>
          <a:p>
            <a:pPr eaLnBrk="1" hangingPunct="1">
              <a:lnSpc>
                <a:spcPct val="80000"/>
              </a:lnSpc>
            </a:pP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Lucida Sans Unicode" charset="0"/>
              </a:rPr>
              <a:t>Be aware that you may bias answers simply by being there</a:t>
            </a:r>
          </a:p>
          <a:p>
            <a:pPr eaLnBrk="1" hangingPunct="1">
              <a:lnSpc>
                <a:spcPct val="80000"/>
              </a:lnSpc>
              <a:buFont typeface="Wingdings 3" charset="0"/>
              <a:buNone/>
            </a:pP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>
                <a:latin typeface="Lucida Sans Unicode" charset="0"/>
              </a:rPr>
              <a:t>A</a:t>
            </a:r>
            <a:r>
              <a:rPr lang="en-GB" dirty="0" smtClean="0">
                <a:latin typeface="Lucida Sans Unicode" charset="0"/>
              </a:rPr>
              <a:t>void </a:t>
            </a:r>
            <a:r>
              <a:rPr lang="en-GB" dirty="0">
                <a:latin typeface="Lucida Sans Unicode" charset="0"/>
              </a:rPr>
              <a:t>biased wording 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>
                <a:latin typeface="Lucida Sans Unicode" charset="0"/>
              </a:rPr>
              <a:t>e.g. </a:t>
            </a:r>
            <a:r>
              <a:rPr lang="ja-JP" altLang="en-GB" dirty="0">
                <a:latin typeface="Lucida Sans Unicode" charset="0"/>
              </a:rPr>
              <a:t>“</a:t>
            </a:r>
            <a:r>
              <a:rPr lang="en-GB" altLang="ja-JP" dirty="0">
                <a:latin typeface="Lucida Sans Unicode" charset="0"/>
              </a:rPr>
              <a:t>Would you agree that the death penalty is a bad idea?</a:t>
            </a:r>
            <a:r>
              <a:rPr lang="ja-JP" altLang="en-GB" dirty="0">
                <a:latin typeface="Lucida Sans Unicode" charset="0"/>
              </a:rPr>
              <a:t>”</a:t>
            </a:r>
            <a:endParaRPr lang="en-GB" dirty="0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 q</a:t>
            </a:r>
            <a:r>
              <a:rPr lang="en-GB" dirty="0" smtClean="0">
                <a:ea typeface="+mj-ea"/>
                <a:cs typeface="+mj-cs"/>
              </a:rPr>
              <a:t>uestionnaire should</a:t>
            </a:r>
            <a:r>
              <a:rPr lang="en-US" dirty="0" smtClean="0">
                <a:ea typeface="+mj-ea"/>
                <a:cs typeface="+mj-cs"/>
              </a:rPr>
              <a:t>…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391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GB" dirty="0">
                <a:latin typeface="Lucida Sans Unicode" charset="0"/>
              </a:rPr>
              <a:t>Giving numbers to categories in </a:t>
            </a:r>
            <a:r>
              <a:rPr lang="en-GB" sz="2800" dirty="0">
                <a:latin typeface="Lucida Sans Unicode" charset="0"/>
              </a:rPr>
              <a:t>categorical</a:t>
            </a:r>
            <a:r>
              <a:rPr lang="en-GB" dirty="0">
                <a:latin typeface="Lucida Sans Unicode" charset="0"/>
              </a:rPr>
              <a:t> data is called coding</a:t>
            </a:r>
          </a:p>
          <a:p>
            <a:pPr lvl="1" eaLnBrk="1" hangingPunct="1">
              <a:lnSpc>
                <a:spcPct val="110000"/>
              </a:lnSpc>
            </a:pPr>
            <a:r>
              <a:rPr lang="en-GB" dirty="0">
                <a:latin typeface="Lucida Sans Unicode" charset="0"/>
              </a:rPr>
              <a:t>e.g. </a:t>
            </a:r>
            <a:r>
              <a:rPr lang="ja-JP" altLang="en-GB" dirty="0">
                <a:latin typeface="Lucida Sans Unicode" charset="0"/>
              </a:rPr>
              <a:t>“</a:t>
            </a:r>
            <a:r>
              <a:rPr lang="en-GB" altLang="ja-JP" dirty="0">
                <a:latin typeface="Lucida Sans Unicode" charset="0"/>
              </a:rPr>
              <a:t>Yes</a:t>
            </a:r>
            <a:r>
              <a:rPr lang="ja-JP" altLang="en-GB" dirty="0">
                <a:latin typeface="Lucida Sans Unicode" charset="0"/>
              </a:rPr>
              <a:t>”</a:t>
            </a:r>
            <a:r>
              <a:rPr lang="en-GB" altLang="ja-JP" dirty="0">
                <a:latin typeface="Lucida Sans Unicode" charset="0"/>
              </a:rPr>
              <a:t> becomes 1 and </a:t>
            </a:r>
            <a:r>
              <a:rPr lang="ja-JP" altLang="en-GB" dirty="0">
                <a:latin typeface="Lucida Sans Unicode" charset="0"/>
              </a:rPr>
              <a:t>“</a:t>
            </a:r>
            <a:r>
              <a:rPr lang="en-GB" altLang="ja-JP" dirty="0">
                <a:latin typeface="Lucida Sans Unicode" charset="0"/>
              </a:rPr>
              <a:t>No</a:t>
            </a:r>
            <a:r>
              <a:rPr lang="ja-JP" altLang="en-GB" dirty="0">
                <a:latin typeface="Lucida Sans Unicode" charset="0"/>
              </a:rPr>
              <a:t>”</a:t>
            </a:r>
            <a:r>
              <a:rPr lang="en-GB" altLang="ja-JP" dirty="0">
                <a:latin typeface="Lucida Sans Unicode" charset="0"/>
              </a:rPr>
              <a:t> becomes 2</a:t>
            </a:r>
          </a:p>
          <a:p>
            <a:pPr lvl="1" eaLnBrk="1" hangingPunct="1">
              <a:lnSpc>
                <a:spcPct val="110000"/>
              </a:lnSpc>
            </a:pPr>
            <a:endParaRPr lang="en-GB" sz="1000" dirty="0" smtClean="0">
              <a:latin typeface="Lucida Sans Unicode" charset="0"/>
            </a:endParaRPr>
          </a:p>
          <a:p>
            <a:pPr lvl="1" eaLnBrk="1" hangingPunct="1">
              <a:lnSpc>
                <a:spcPct val="110000"/>
              </a:lnSpc>
            </a:pP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GB" dirty="0">
                <a:latin typeface="Lucida Sans Unicode" charset="0"/>
              </a:rPr>
              <a:t>Codes can be allocated either before the question is answered (pre-coding) or afterwards (post-coding</a:t>
            </a:r>
            <a:r>
              <a:rPr lang="en-GB" dirty="0" smtClean="0">
                <a:latin typeface="Lucida Sans Unicode" charset="0"/>
              </a:rPr>
              <a:t>)</a:t>
            </a:r>
            <a:r>
              <a:rPr lang="en-GB" sz="1000" dirty="0" smtClean="0">
                <a:latin typeface="Lucida Sans Unicode" charset="0"/>
              </a:rPr>
              <a:t> </a:t>
            </a:r>
            <a:endParaRPr lang="en-GB" dirty="0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Coding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059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GB" dirty="0" smtClean="0">
                <a:latin typeface="Lucida Sans Unicode" charset="0"/>
              </a:rPr>
              <a:t>Work through the ‘Issues with questionnaire design’ </a:t>
            </a:r>
            <a:r>
              <a:rPr lang="en-GB" dirty="0" err="1" smtClean="0">
                <a:latin typeface="Lucida Sans Unicode" charset="0"/>
              </a:rPr>
              <a:t>handout</a:t>
            </a:r>
            <a:r>
              <a:rPr lang="en-GB" dirty="0" smtClean="0">
                <a:latin typeface="Lucida Sans Unicode" charset="0"/>
              </a:rPr>
              <a:t> </a:t>
            </a:r>
            <a:endParaRPr lang="en-GB" sz="1000" dirty="0" smtClean="0">
              <a:latin typeface="Lucida Sans Unicode" charset="0"/>
            </a:endParaRPr>
          </a:p>
          <a:p>
            <a:pPr lvl="1">
              <a:lnSpc>
                <a:spcPct val="110000"/>
              </a:lnSpc>
            </a:pPr>
            <a:r>
              <a:rPr lang="en-GB" dirty="0">
                <a:latin typeface="Lucida Sans Unicode" charset="0"/>
              </a:rPr>
              <a:t>D</a:t>
            </a:r>
            <a:r>
              <a:rPr lang="en-GB" dirty="0" smtClean="0">
                <a:latin typeface="Lucida Sans Unicode" charset="0"/>
              </a:rPr>
              <a:t>ecide whether the questions are categorical or continuous </a:t>
            </a:r>
          </a:p>
          <a:p>
            <a:pPr lvl="1">
              <a:lnSpc>
                <a:spcPct val="110000"/>
              </a:lnSpc>
            </a:pPr>
            <a:r>
              <a:rPr lang="en-GB" dirty="0" smtClean="0">
                <a:latin typeface="Lucida Sans Unicode" charset="0"/>
              </a:rPr>
              <a:t>Code categorical questions </a:t>
            </a:r>
          </a:p>
          <a:p>
            <a:pPr lvl="1">
              <a:lnSpc>
                <a:spcPct val="110000"/>
              </a:lnSpc>
            </a:pPr>
            <a:r>
              <a:rPr lang="en-GB" dirty="0" smtClean="0">
                <a:latin typeface="Lucida Sans Unicode" charset="0"/>
              </a:rPr>
              <a:t>Decide whether or not the questions are problematic </a:t>
            </a:r>
          </a:p>
          <a:p>
            <a:pPr lvl="1">
              <a:lnSpc>
                <a:spcPct val="110000"/>
              </a:lnSpc>
            </a:pPr>
            <a:r>
              <a:rPr lang="en-GB" dirty="0" smtClean="0">
                <a:latin typeface="Lucida Sans Unicode" charset="0"/>
              </a:rPr>
              <a:t>Suggest how you would rectify any problems </a:t>
            </a:r>
          </a:p>
          <a:p>
            <a:pPr eaLnBrk="1" hangingPunct="1">
              <a:lnSpc>
                <a:spcPct val="110000"/>
              </a:lnSpc>
            </a:pPr>
            <a:endParaRPr lang="en-GB" dirty="0">
              <a:latin typeface="Lucida Sans Unicode" charset="0"/>
            </a:endParaRPr>
          </a:p>
          <a:p>
            <a:pPr eaLnBrk="1" hangingPunct="1">
              <a:lnSpc>
                <a:spcPct val="110000"/>
              </a:lnSpc>
            </a:pPr>
            <a:endParaRPr lang="en-GB" dirty="0" smtClean="0">
              <a:latin typeface="Lucida Sans Unicode" charset="0"/>
            </a:endParaRPr>
          </a:p>
          <a:p>
            <a:pPr eaLnBrk="1" hangingPunct="1">
              <a:lnSpc>
                <a:spcPct val="110000"/>
              </a:lnSpc>
            </a:pPr>
            <a:endParaRPr lang="en-GB" dirty="0" smtClean="0">
              <a:latin typeface="Lucida Sans Unicode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GB" dirty="0" smtClean="0">
                <a:latin typeface="Lucida Sans Unicode" charset="0"/>
              </a:rPr>
              <a:t> Top tip: Not all the questions are problematic!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The </a:t>
            </a:r>
            <a:r>
              <a:rPr lang="en-GB" dirty="0" err="1" smtClean="0">
                <a:ea typeface="+mj-ea"/>
                <a:cs typeface="+mj-cs"/>
              </a:rPr>
              <a:t>Handout</a:t>
            </a:r>
            <a:r>
              <a:rPr lang="en-GB" dirty="0" smtClean="0">
                <a:ea typeface="+mj-ea"/>
                <a:cs typeface="+mj-cs"/>
              </a:rPr>
              <a:t> 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4" name="Picture 2" descr="C:\Users\Pixie\AppData\Local\Microsoft\Windows\Temporary Internet Files\Content.IE5\UIUCOKM0\MC90021255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817562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615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“Fast food study” on Graham’s </a:t>
            </a:r>
            <a:r>
              <a:rPr lang="en-GB" dirty="0" smtClean="0"/>
              <a:t>website</a:t>
            </a: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Read the introduction and </a:t>
            </a:r>
            <a:r>
              <a:rPr lang="en-GB" dirty="0" smtClean="0"/>
              <a:t>survey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Fast Food Questionnaire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78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 smtClean="0">
                <a:latin typeface="Lucida Sans Unicode" charset="0"/>
              </a:rPr>
              <a:t>We went </a:t>
            </a:r>
            <a:r>
              <a:rPr lang="en-GB" dirty="0">
                <a:latin typeface="Lucida Sans Unicode" charset="0"/>
              </a:rPr>
              <a:t>through the research </a:t>
            </a:r>
            <a:r>
              <a:rPr lang="en-GB" dirty="0" smtClean="0">
                <a:latin typeface="Lucida Sans Unicode" charset="0"/>
              </a:rPr>
              <a:t>process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Original Article vs. Secondary </a:t>
            </a:r>
            <a:r>
              <a:rPr lang="en-GB" dirty="0" smtClean="0"/>
              <a:t>source</a:t>
            </a:r>
            <a:endParaRPr lang="en-GB" sz="600" dirty="0">
              <a:latin typeface="Lucida Sans Unicode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Lucida Sans Unicode" charset="0"/>
              </a:rPr>
              <a:t>How to find and read a </a:t>
            </a:r>
            <a:r>
              <a:rPr lang="en-GB" dirty="0" smtClean="0">
                <a:latin typeface="Lucida Sans Unicode" charset="0"/>
              </a:rPr>
              <a:t>paper</a:t>
            </a:r>
            <a:endParaRPr lang="en-GB" sz="600" dirty="0">
              <a:latin typeface="Lucida Sans Unicode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Lucida Sans Unicode" charset="0"/>
              </a:rPr>
              <a:t>Scientific writing </a:t>
            </a:r>
            <a:r>
              <a:rPr lang="en-GB" dirty="0" smtClean="0">
                <a:latin typeface="Lucida Sans Unicode" charset="0"/>
              </a:rPr>
              <a:t>style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Research Treasure </a:t>
            </a:r>
            <a:r>
              <a:rPr lang="en-GB" dirty="0" smtClean="0"/>
              <a:t>Hunt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 smtClean="0">
                <a:latin typeface="Lucida Sans Unicode" charset="0"/>
              </a:rPr>
              <a:t>Maths questionnaire</a:t>
            </a:r>
            <a:endParaRPr lang="en-GB" dirty="0">
              <a:latin typeface="Lucida Sans Unicode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GB" sz="2000" dirty="0">
              <a:latin typeface="Lucida Sans Unicode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Lucida Sans Unicode" charset="0"/>
              </a:rPr>
              <a:t>This week: Issues with questionnaire design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ea typeface="+mj-ea"/>
                <a:cs typeface="+mj-cs"/>
              </a:rPr>
              <a:t>Last Week</a:t>
            </a:r>
            <a:endParaRPr lang="nl-NL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3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 </a:t>
            </a:r>
            <a:r>
              <a:rPr lang="en-GB" dirty="0" smtClean="0"/>
              <a:t>Continuous</a:t>
            </a:r>
            <a:r>
              <a:rPr lang="nl-NL" dirty="0" smtClean="0"/>
              <a:t> Hypotheses: </a:t>
            </a:r>
            <a:r>
              <a:rPr lang="nl-NL" dirty="0"/>
              <a:t>- </a:t>
            </a:r>
          </a:p>
          <a:p>
            <a:endParaRPr lang="nl-NL" sz="500" dirty="0"/>
          </a:p>
          <a:p>
            <a:pPr lvl="1"/>
            <a:r>
              <a:rPr lang="en-GB" dirty="0" smtClean="0"/>
              <a:t>Should</a:t>
            </a:r>
            <a:r>
              <a:rPr lang="nl-NL" dirty="0" smtClean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tested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a </a:t>
            </a:r>
            <a:r>
              <a:rPr lang="en-GB" dirty="0"/>
              <a:t>categorical</a:t>
            </a:r>
            <a:r>
              <a:rPr lang="nl-NL" dirty="0"/>
              <a:t> question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smtClean="0"/>
              <a:t>the </a:t>
            </a:r>
            <a:r>
              <a:rPr lang="nl-NL" dirty="0" err="1" smtClean="0"/>
              <a:t>continuous</a:t>
            </a:r>
            <a:r>
              <a:rPr lang="nl-NL" dirty="0" smtClean="0"/>
              <a:t> question (</a:t>
            </a:r>
            <a:r>
              <a:rPr lang="en-GB" dirty="0" smtClean="0"/>
              <a:t>Purchases</a:t>
            </a:r>
            <a:r>
              <a:rPr lang="nl-NL" dirty="0" smtClean="0"/>
              <a:t>).</a:t>
            </a:r>
            <a:endParaRPr lang="nl-NL" dirty="0"/>
          </a:p>
          <a:p>
            <a:pPr lvl="1"/>
            <a:endParaRPr lang="nl-NL" sz="500" dirty="0"/>
          </a:p>
          <a:p>
            <a:pPr lvl="1"/>
            <a:r>
              <a:rPr lang="nl-NL" dirty="0"/>
              <a:t>e.g. </a:t>
            </a:r>
            <a:r>
              <a:rPr lang="en-US" dirty="0"/>
              <a:t>“Males consume a larger quantity of </a:t>
            </a:r>
            <a:r>
              <a:rPr lang="en-US" dirty="0" smtClean="0"/>
              <a:t>fast food per month than </a:t>
            </a:r>
            <a:r>
              <a:rPr lang="en-US" dirty="0"/>
              <a:t>females</a:t>
            </a:r>
            <a:r>
              <a:rPr lang="en-US" dirty="0" smtClean="0"/>
              <a:t>”</a:t>
            </a:r>
            <a:endParaRPr lang="nl-NL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Fast Food Questionnaire</a:t>
            </a:r>
          </a:p>
        </p:txBody>
      </p:sp>
    </p:spTree>
    <p:extLst>
      <p:ext uri="{BB962C8B-B14F-4D97-AF65-F5344CB8AC3E}">
        <p14:creationId xmlns:p14="http://schemas.microsoft.com/office/powerpoint/2010/main" val="3566999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In groups: 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Discuss what categorical questions might affect fast food purchases (based on last week’s research</a:t>
            </a:r>
            <a:r>
              <a:rPr lang="en-GB" dirty="0" smtClean="0"/>
              <a:t>)</a:t>
            </a: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Come up with two </a:t>
            </a:r>
            <a:r>
              <a:rPr lang="en-GB" dirty="0" smtClean="0"/>
              <a:t>hypotheses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Next week: entering and analysing data in SPSS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Fast Food Questionnaire</a:t>
            </a:r>
          </a:p>
        </p:txBody>
      </p:sp>
    </p:spTree>
    <p:extLst>
      <p:ext uri="{BB962C8B-B14F-4D97-AF65-F5344CB8AC3E}">
        <p14:creationId xmlns:p14="http://schemas.microsoft.com/office/powerpoint/2010/main" val="23612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GB" dirty="0" smtClean="0">
                <a:latin typeface="Lucida Sans Unicode" charset="0"/>
              </a:rPr>
              <a:t>Sampling</a:t>
            </a: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GB" dirty="0" smtClean="0">
                <a:latin typeface="Lucida Sans Unicode" charset="0"/>
              </a:rPr>
              <a:t>Consent</a:t>
            </a: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latin typeface="Lucida Sans Unicode" charset="0"/>
              </a:rPr>
              <a:t>Question </a:t>
            </a:r>
            <a:r>
              <a:rPr lang="en-GB" dirty="0" smtClean="0">
                <a:latin typeface="Lucida Sans Unicode" charset="0"/>
              </a:rPr>
              <a:t>types</a:t>
            </a: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latin typeface="Lucida Sans Unicode" charset="0"/>
              </a:rPr>
              <a:t>Answer </a:t>
            </a:r>
            <a:r>
              <a:rPr lang="en-GB" dirty="0" smtClean="0">
                <a:latin typeface="Lucida Sans Unicode" charset="0"/>
              </a:rPr>
              <a:t>types</a:t>
            </a: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latin typeface="Lucida Sans Unicode" charset="0"/>
              </a:rPr>
              <a:t>Questionnaire </a:t>
            </a:r>
            <a:r>
              <a:rPr lang="en-GB" dirty="0" smtClean="0">
                <a:latin typeface="Lucida Sans Unicode" charset="0"/>
              </a:rPr>
              <a:t>design</a:t>
            </a:r>
            <a:endParaRPr lang="en-GB" sz="1000" dirty="0">
              <a:latin typeface="Lucida Sans Unicode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GB" dirty="0" smtClean="0">
                <a:latin typeface="Lucida Sans Unicode" charset="0"/>
              </a:rPr>
              <a:t>Coding 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GB" dirty="0" smtClean="0">
                <a:latin typeface="Lucida Sans Unicode" charset="0"/>
              </a:rPr>
              <a:t>Issues with questionnaires </a:t>
            </a:r>
            <a:r>
              <a:rPr lang="en-GB" dirty="0" err="1" smtClean="0">
                <a:latin typeface="Lucida Sans Unicode" charset="0"/>
              </a:rPr>
              <a:t>handout</a:t>
            </a:r>
            <a:r>
              <a:rPr lang="en-GB" dirty="0" smtClean="0">
                <a:latin typeface="Lucida Sans Unicode" charset="0"/>
              </a:rPr>
              <a:t> 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GB" dirty="0" smtClean="0">
                <a:latin typeface="Lucida Sans Unicode" charset="0"/>
              </a:rPr>
              <a:t>Fast food questionnaire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Today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813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382588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Who to ask: your target population</a:t>
            </a:r>
          </a:p>
          <a:p>
            <a:pPr marL="447675" indent="-382588" eaLnBrk="1" hangingPunct="1">
              <a:lnSpc>
                <a:spcPct val="90000"/>
              </a:lnSpc>
              <a:buFont typeface="Wingdings 3" charset="0"/>
              <a:buNone/>
            </a:pPr>
            <a:endParaRPr lang="en-GB" sz="1000" dirty="0">
              <a:latin typeface="Lucida Sans Unicode" charset="0"/>
            </a:endParaRPr>
          </a:p>
          <a:p>
            <a:pPr marL="447675" indent="-382588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How many </a:t>
            </a:r>
            <a:r>
              <a:rPr lang="en-GB" dirty="0" smtClean="0">
                <a:latin typeface="Lucida Sans Unicode" charset="0"/>
              </a:rPr>
              <a:t>people </a:t>
            </a:r>
            <a:endParaRPr lang="en-GB" dirty="0">
              <a:latin typeface="Lucida Sans Unicode" charset="0"/>
            </a:endParaRPr>
          </a:p>
          <a:p>
            <a:pPr marL="447675" indent="-382588" eaLnBrk="1" hangingPunct="1">
              <a:lnSpc>
                <a:spcPct val="90000"/>
              </a:lnSpc>
              <a:buFont typeface="Wingdings 3" charset="0"/>
              <a:buNone/>
            </a:pPr>
            <a:endParaRPr lang="en-GB" sz="1000" dirty="0">
              <a:latin typeface="Lucida Sans Unicode" charset="0"/>
            </a:endParaRPr>
          </a:p>
          <a:p>
            <a:pPr marL="447675" indent="-382588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Avoid a biased sample, e.g. if asking about drinking behaviour in men and women:</a:t>
            </a:r>
          </a:p>
          <a:p>
            <a:pPr marL="447675" indent="-382588" eaLnBrk="1" hangingPunct="1">
              <a:lnSpc>
                <a:spcPct val="90000"/>
              </a:lnSpc>
            </a:pPr>
            <a:endParaRPr lang="en-GB" sz="500" dirty="0">
              <a:latin typeface="Lucida Sans Unicode" charset="0"/>
            </a:endParaRPr>
          </a:p>
          <a:p>
            <a:pPr marL="822325" lvl="1" indent="-382588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Don</a:t>
            </a:r>
            <a:r>
              <a:rPr lang="ja-JP" altLang="en-GB" dirty="0">
                <a:latin typeface="Lucida Sans Unicode" charset="0"/>
              </a:rPr>
              <a:t>’</a:t>
            </a:r>
            <a:r>
              <a:rPr lang="en-GB" altLang="ja-JP" dirty="0">
                <a:latin typeface="Lucida Sans Unicode" charset="0"/>
              </a:rPr>
              <a:t>t just ask women</a:t>
            </a:r>
          </a:p>
          <a:p>
            <a:pPr marL="822325" lvl="1" indent="-382588" eaLnBrk="1" hangingPunct="1">
              <a:lnSpc>
                <a:spcPct val="90000"/>
              </a:lnSpc>
            </a:pPr>
            <a:endParaRPr lang="en-GB" sz="500" dirty="0">
              <a:latin typeface="Lucida Sans Unicode" charset="0"/>
            </a:endParaRPr>
          </a:p>
          <a:p>
            <a:pPr marL="822325" lvl="1" indent="-382588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Don</a:t>
            </a:r>
            <a:r>
              <a:rPr lang="ja-JP" altLang="en-GB" dirty="0">
                <a:latin typeface="Lucida Sans Unicode" charset="0"/>
              </a:rPr>
              <a:t>’</a:t>
            </a:r>
            <a:r>
              <a:rPr lang="en-GB" altLang="ja-JP" dirty="0">
                <a:latin typeface="Lucida Sans Unicode" charset="0"/>
              </a:rPr>
              <a:t>t just ask people in a bar</a:t>
            </a:r>
          </a:p>
          <a:p>
            <a:pPr marL="822325" lvl="1" indent="-382588" eaLnBrk="1" hangingPunct="1">
              <a:lnSpc>
                <a:spcPct val="90000"/>
              </a:lnSpc>
            </a:pPr>
            <a:endParaRPr lang="en-GB" sz="500" dirty="0">
              <a:latin typeface="Lucida Sans Unicode" charset="0"/>
            </a:endParaRPr>
          </a:p>
          <a:p>
            <a:pPr marL="822325" lvl="1" indent="-382588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Don</a:t>
            </a:r>
            <a:r>
              <a:rPr lang="ja-JP" altLang="en-GB" dirty="0">
                <a:latin typeface="Lucida Sans Unicode" charset="0"/>
              </a:rPr>
              <a:t>’</a:t>
            </a:r>
            <a:r>
              <a:rPr lang="en-GB" altLang="ja-JP" dirty="0">
                <a:latin typeface="Lucida Sans Unicode" charset="0"/>
              </a:rPr>
              <a:t>t just ask tee-</a:t>
            </a:r>
            <a:r>
              <a:rPr lang="en-GB" altLang="ja-JP" dirty="0" err="1">
                <a:latin typeface="Lucida Sans Unicode" charset="0"/>
              </a:rPr>
              <a:t>totallers</a:t>
            </a:r>
            <a:endParaRPr lang="en-GB" altLang="ja-JP" dirty="0">
              <a:latin typeface="Lucida Sans Unicode" charset="0"/>
            </a:endParaRPr>
          </a:p>
          <a:p>
            <a:pPr marL="447675" indent="-382588" eaLnBrk="1" hangingPunct="1">
              <a:buFont typeface="Wingdings 3" charset="0"/>
              <a:buNone/>
            </a:pPr>
            <a:endParaRPr lang="en-US" dirty="0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Sampling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347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You must adhere to a strict code of ethics in your research: </a:t>
            </a:r>
          </a:p>
          <a:p>
            <a:pPr eaLnBrk="1" hangingPunct="1">
              <a:lnSpc>
                <a:spcPct val="90000"/>
              </a:lnSpc>
            </a:pPr>
            <a:endParaRPr lang="en-GB" sz="500" dirty="0">
              <a:latin typeface="Lucida Sans Unicode" charset="0"/>
            </a:endParaRPr>
          </a:p>
          <a:p>
            <a:pPr eaLnBrk="1" hangingPunct="1">
              <a:lnSpc>
                <a:spcPct val="90000"/>
              </a:lnSpc>
              <a:buFont typeface="Wingdings 3" charset="0"/>
              <a:buNone/>
            </a:pPr>
            <a:r>
              <a:rPr lang="en-US" dirty="0">
                <a:latin typeface="Lucida Sans Unicode" charset="0"/>
                <a:hlinkClick r:id="rId3"/>
              </a:rPr>
              <a:t>http://www.bps.org.uk/sites/default/files/documents/code_of_ethics_and_conduct.pdf</a:t>
            </a:r>
            <a:endParaRPr lang="en-GB" sz="2300" dirty="0">
              <a:latin typeface="Lucida Sans Unicode" charset="0"/>
            </a:endParaRPr>
          </a:p>
          <a:p>
            <a:pPr eaLnBrk="1" hangingPunct="1">
              <a:lnSpc>
                <a:spcPct val="90000"/>
              </a:lnSpc>
              <a:buFont typeface="Wingdings 3" charset="0"/>
              <a:buNone/>
            </a:pPr>
            <a:endParaRPr lang="en-GB" sz="500" dirty="0">
              <a:latin typeface="Lucida Sans Unicode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Participants must:</a:t>
            </a:r>
          </a:p>
          <a:p>
            <a:pPr eaLnBrk="1" hangingPunct="1">
              <a:lnSpc>
                <a:spcPct val="90000"/>
              </a:lnSpc>
            </a:pPr>
            <a:endParaRPr lang="en-GB" sz="500" dirty="0"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give consent to take part</a:t>
            </a:r>
          </a:p>
          <a:p>
            <a:pPr lvl="1" eaLnBrk="1" hangingPunct="1">
              <a:lnSpc>
                <a:spcPct val="90000"/>
              </a:lnSpc>
            </a:pPr>
            <a:endParaRPr lang="en-GB" sz="500" dirty="0"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not be coerced into participating</a:t>
            </a:r>
          </a:p>
          <a:p>
            <a:pPr lvl="1" eaLnBrk="1" hangingPunct="1">
              <a:lnSpc>
                <a:spcPct val="90000"/>
              </a:lnSpc>
            </a:pPr>
            <a:endParaRPr lang="en-GB" sz="500" dirty="0"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dirty="0">
                <a:latin typeface="Lucida Sans Unicode" charset="0"/>
              </a:rPr>
              <a:t>be free to withdraw at any time</a:t>
            </a:r>
          </a:p>
          <a:p>
            <a:pPr lvl="1" eaLnBrk="1" hangingPunct="1">
              <a:lnSpc>
                <a:spcPct val="90000"/>
              </a:lnSpc>
            </a:pPr>
            <a:endParaRPr lang="en-GB" sz="500" dirty="0">
              <a:latin typeface="Lucida Sans Unicode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endParaRPr lang="en-US" dirty="0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Consent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238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Lucida Sans Unicode" charset="0"/>
              </a:rPr>
              <a:t>Participants create their own answers</a:t>
            </a:r>
          </a:p>
          <a:p>
            <a:pPr eaLnBrk="1" hangingPunct="1"/>
            <a:endParaRPr lang="en-GB" sz="500" dirty="0">
              <a:latin typeface="Lucida Sans Unicode" charset="0"/>
            </a:endParaRPr>
          </a:p>
          <a:p>
            <a:pPr lvl="1" eaLnBrk="1" hangingPunct="1"/>
            <a:r>
              <a:rPr lang="ja-JP" altLang="en-GB" dirty="0">
                <a:latin typeface="Lucida Sans Unicode" charset="0"/>
              </a:rPr>
              <a:t>“</a:t>
            </a:r>
            <a:r>
              <a:rPr lang="en-GB" altLang="ja-JP" dirty="0">
                <a:latin typeface="Lucida Sans Unicode" charset="0"/>
              </a:rPr>
              <a:t>What is your age?</a:t>
            </a:r>
            <a:r>
              <a:rPr lang="ja-JP" altLang="en-GB" dirty="0">
                <a:latin typeface="Lucida Sans Unicode" charset="0"/>
              </a:rPr>
              <a:t>”</a:t>
            </a:r>
            <a:endParaRPr lang="en-GB" altLang="ja-JP" dirty="0">
              <a:latin typeface="Lucida Sans Unicode" charset="0"/>
            </a:endParaRPr>
          </a:p>
          <a:p>
            <a:pPr lvl="1" eaLnBrk="1" hangingPunct="1"/>
            <a:endParaRPr lang="en-GB" sz="500" dirty="0">
              <a:latin typeface="Lucida Sans Unicode" charset="0"/>
            </a:endParaRPr>
          </a:p>
          <a:p>
            <a:pPr lvl="1" eaLnBrk="1" hangingPunct="1"/>
            <a:r>
              <a:rPr lang="ja-JP" altLang="en-GB" dirty="0">
                <a:latin typeface="Lucida Sans Unicode" charset="0"/>
              </a:rPr>
              <a:t>“</a:t>
            </a:r>
            <a:r>
              <a:rPr lang="en-GB" altLang="ja-JP" dirty="0">
                <a:latin typeface="Lucida Sans Unicode" charset="0"/>
              </a:rPr>
              <a:t>Are you a smoker?</a:t>
            </a:r>
            <a:r>
              <a:rPr lang="ja-JP" altLang="en-GB" dirty="0">
                <a:latin typeface="Lucida Sans Unicode" charset="0"/>
              </a:rPr>
              <a:t>”</a:t>
            </a:r>
            <a:endParaRPr lang="en-GB" altLang="ja-JP" dirty="0">
              <a:latin typeface="Lucida Sans Unicode" charset="0"/>
            </a:endParaRPr>
          </a:p>
          <a:p>
            <a:pPr lvl="1" eaLnBrk="1" hangingPunct="1"/>
            <a:endParaRPr lang="en-GB" sz="500" dirty="0">
              <a:latin typeface="Lucida Sans Unicode" charset="0"/>
            </a:endParaRPr>
          </a:p>
          <a:p>
            <a:pPr lvl="1" eaLnBrk="1" hangingPunct="1"/>
            <a:r>
              <a:rPr lang="ja-JP" altLang="en-GB" dirty="0">
                <a:latin typeface="Lucida Sans Unicode" charset="0"/>
              </a:rPr>
              <a:t>“</a:t>
            </a:r>
            <a:r>
              <a:rPr lang="en-GB" altLang="ja-JP" dirty="0">
                <a:latin typeface="Lucida Sans Unicode" charset="0"/>
              </a:rPr>
              <a:t>What are your favourite TV programmes?</a:t>
            </a:r>
            <a:r>
              <a:rPr lang="ja-JP" altLang="en-GB" dirty="0">
                <a:latin typeface="Lucida Sans Unicode" charset="0"/>
              </a:rPr>
              <a:t>”</a:t>
            </a:r>
            <a:endParaRPr lang="en-GB" altLang="ja-JP" dirty="0">
              <a:latin typeface="Lucida Sans Unicode" charset="0"/>
            </a:endParaRPr>
          </a:p>
          <a:p>
            <a:pPr lvl="1" eaLnBrk="1" hangingPunct="1"/>
            <a:endParaRPr lang="en-GB" sz="500" dirty="0">
              <a:latin typeface="Lucida Sans Unicode" charset="0"/>
            </a:endParaRPr>
          </a:p>
          <a:p>
            <a:pPr lvl="1" eaLnBrk="1" hangingPunct="1"/>
            <a:r>
              <a:rPr lang="ja-JP" altLang="en-GB" dirty="0">
                <a:latin typeface="Lucida Sans Unicode" charset="0"/>
              </a:rPr>
              <a:t>“</a:t>
            </a:r>
            <a:r>
              <a:rPr lang="en-GB" altLang="ja-JP" dirty="0">
                <a:latin typeface="Lucida Sans Unicode" charset="0"/>
              </a:rPr>
              <a:t>How much do you like biscuits?</a:t>
            </a:r>
            <a:r>
              <a:rPr lang="ja-JP" altLang="en-GB" dirty="0">
                <a:latin typeface="Lucida Sans Unicode" charset="0"/>
              </a:rPr>
              <a:t>”</a:t>
            </a:r>
            <a:endParaRPr lang="en-GB" altLang="ja-JP" dirty="0">
              <a:latin typeface="Lucida Sans Unicode" charset="0"/>
            </a:endParaRPr>
          </a:p>
          <a:p>
            <a:pPr eaLnBrk="1" hangingPunct="1"/>
            <a:endParaRPr lang="en-GB" sz="1000" dirty="0">
              <a:latin typeface="Lucida Sans Unicode" charset="0"/>
            </a:endParaRPr>
          </a:p>
          <a:p>
            <a:pPr eaLnBrk="1" hangingPunct="1">
              <a:buFont typeface="Wingdings" charset="0"/>
              <a:buNone/>
            </a:pPr>
            <a:endParaRPr lang="en-GB" sz="2000" dirty="0">
              <a:latin typeface="Lucida Sans Unicode" charset="0"/>
            </a:endParaRPr>
          </a:p>
          <a:p>
            <a:pPr eaLnBrk="1" hangingPunct="1"/>
            <a:endParaRPr lang="en-US" dirty="0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Question Types: Open-Ended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965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4824412"/>
          </a:xfrm>
        </p:spPr>
        <p:txBody>
          <a:bodyPr/>
          <a:lstStyle/>
          <a:p>
            <a:pPr marL="631825" indent="-265113" eaLnBrk="1" hangingPunct="1"/>
            <a:r>
              <a:rPr lang="en-GB">
                <a:latin typeface="Lucida Sans Unicode" charset="0"/>
              </a:rPr>
              <a:t>Experimenter provides participants with options</a:t>
            </a:r>
          </a:p>
          <a:p>
            <a:pPr marL="631825" indent="-265113" eaLnBrk="1" hangingPunct="1"/>
            <a:endParaRPr lang="en-GB" sz="500">
              <a:latin typeface="Lucida Sans Unicode" charset="0"/>
            </a:endParaRPr>
          </a:p>
          <a:p>
            <a:pPr marL="814388" lvl="1" indent="-282575" eaLnBrk="1" hangingPunct="1"/>
            <a:r>
              <a:rPr lang="en-GB">
                <a:latin typeface="Lucida Sans Unicode" charset="0"/>
              </a:rPr>
              <a:t>Choice of category:-</a:t>
            </a:r>
          </a:p>
          <a:p>
            <a:pPr marL="814388" lvl="1" indent="-282575" algn="ctr" eaLnBrk="1" hangingPunct="1">
              <a:buFont typeface="Verdana" charset="0"/>
              <a:buNone/>
            </a:pPr>
            <a:r>
              <a:rPr lang="en-GB" sz="1900">
                <a:latin typeface="Lucida Sans Unicode" charset="0"/>
              </a:rPr>
              <a:t>Are you a smoker?       Never smoked / Current smoker / Ex-smoker</a:t>
            </a:r>
          </a:p>
          <a:p>
            <a:pPr marL="814388" lvl="1" indent="-282575" algn="ctr" eaLnBrk="1" hangingPunct="1"/>
            <a:endParaRPr lang="en-GB" sz="500">
              <a:latin typeface="Lucida Sans Unicode" charset="0"/>
            </a:endParaRPr>
          </a:p>
          <a:p>
            <a:pPr marL="814388" lvl="1" indent="-282575" eaLnBrk="1" hangingPunct="1"/>
            <a:r>
              <a:rPr lang="en-GB">
                <a:latin typeface="Lucida Sans Unicode" charset="0"/>
              </a:rPr>
              <a:t>Likert scale: -  </a:t>
            </a:r>
          </a:p>
          <a:p>
            <a:pPr marL="814388" lvl="1" indent="-282575" algn="ctr" eaLnBrk="1" hangingPunct="1">
              <a:buFont typeface="Verdana" charset="0"/>
              <a:buNone/>
            </a:pPr>
            <a:r>
              <a:rPr lang="en-GB" sz="1900">
                <a:latin typeface="Lucida Sans Unicode" charset="0"/>
              </a:rPr>
              <a:t>How strongly do you agree with the statement </a:t>
            </a:r>
            <a:r>
              <a:rPr lang="ja-JP" altLang="en-GB" sz="1900">
                <a:latin typeface="Lucida Sans Unicode" charset="0"/>
              </a:rPr>
              <a:t>“</a:t>
            </a:r>
            <a:r>
              <a:rPr lang="en-GB" altLang="ja-JP" sz="1900">
                <a:latin typeface="Lucida Sans Unicode" charset="0"/>
              </a:rPr>
              <a:t>I like biscuits</a:t>
            </a:r>
            <a:r>
              <a:rPr lang="ja-JP" altLang="en-GB" sz="1900">
                <a:latin typeface="Lucida Sans Unicode" charset="0"/>
              </a:rPr>
              <a:t>”</a:t>
            </a:r>
            <a:r>
              <a:rPr lang="en-GB" altLang="ja-JP" sz="1900">
                <a:latin typeface="Lucida Sans Unicode" charset="0"/>
              </a:rPr>
              <a:t>  </a:t>
            </a:r>
          </a:p>
          <a:p>
            <a:pPr marL="814388" lvl="1" indent="-282575" algn="ctr" eaLnBrk="1" hangingPunct="1">
              <a:buFont typeface="Verdana" charset="0"/>
              <a:buNone/>
            </a:pPr>
            <a:r>
              <a:rPr lang="en-GB" sz="1900">
                <a:latin typeface="Lucida Sans Unicode" charset="0"/>
              </a:rPr>
              <a:t>1                     2                     3                     4                     5</a:t>
            </a:r>
          </a:p>
          <a:p>
            <a:pPr marL="814388" lvl="1" indent="-282575" eaLnBrk="1" hangingPunct="1">
              <a:buFont typeface="Verdana" charset="0"/>
              <a:buNone/>
            </a:pPr>
            <a:r>
              <a:rPr lang="en-GB" sz="1900">
                <a:latin typeface="Lucida Sans Unicode" charset="0"/>
              </a:rPr>
              <a:t>Strongly Disagree    Disagree          Neutral              Agree      Strongly Agree</a:t>
            </a:r>
          </a:p>
          <a:p>
            <a:pPr marL="814388" lvl="1" indent="-282575" algn="ctr" eaLnBrk="1" hangingPunct="1">
              <a:buFont typeface="Verdana" charset="0"/>
              <a:buNone/>
            </a:pPr>
            <a:endParaRPr lang="en-GB" sz="500">
              <a:latin typeface="Lucida Sans Unicode" charset="0"/>
            </a:endParaRPr>
          </a:p>
          <a:p>
            <a:pPr marL="814388" lvl="1" indent="-282575" eaLnBrk="1" hangingPunct="1"/>
            <a:r>
              <a:rPr lang="en-GB">
                <a:latin typeface="Lucida Sans Unicode" charset="0"/>
              </a:rPr>
              <a:t>Checklists: </a:t>
            </a:r>
            <a:r>
              <a:rPr lang="en-GB" sz="1900">
                <a:latin typeface="Lucida Sans Unicode" charset="0"/>
              </a:rPr>
              <a:t>Circle the TV programmes that you watch</a:t>
            </a:r>
          </a:p>
          <a:p>
            <a:pPr marL="814388" lvl="1" indent="-282575" eaLnBrk="1" hangingPunct="1"/>
            <a:r>
              <a:rPr lang="en-GB">
                <a:latin typeface="Lucida Sans Unicode" charset="0"/>
              </a:rPr>
              <a:t>Rating scales: </a:t>
            </a:r>
            <a:r>
              <a:rPr lang="en-GB" sz="1900">
                <a:latin typeface="Lucida Sans Unicode" charset="0"/>
              </a:rPr>
              <a:t>How much do you like this drink, on a scale of 1-10?</a:t>
            </a:r>
          </a:p>
          <a:p>
            <a:pPr marL="814388" lvl="1" indent="-282575" eaLnBrk="1" hangingPunct="1"/>
            <a:endParaRPr lang="en-GB" sz="1900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Question Types: Closed-Format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196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Lucida Sans Unicode" charset="0"/>
              </a:rPr>
              <a:t>Open-Ended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Lucida Sans Unicode" charset="0"/>
              </a:rPr>
              <a:t>Exploratory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Lucida Sans Unicode" charset="0"/>
              </a:rPr>
              <a:t>Useful when you can</a:t>
            </a:r>
            <a:r>
              <a:rPr lang="ja-JP" altLang="en-GB">
                <a:latin typeface="Lucida Sans Unicode" charset="0"/>
              </a:rPr>
              <a:t>’</a:t>
            </a:r>
            <a:r>
              <a:rPr lang="en-GB" altLang="ja-JP">
                <a:latin typeface="Lucida Sans Unicode" charset="0"/>
              </a:rPr>
              <a:t>t cover all the possible answers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Lucida Sans Unicode" charset="0"/>
              </a:rPr>
              <a:t>Impractical in terms of analysis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1000" b="1">
              <a:latin typeface="Lucida Sans Unicode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Lucida Sans Unicode" charset="0"/>
              </a:rPr>
              <a:t>Closed-Format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Lucida Sans Unicode" charset="0"/>
              </a:rPr>
              <a:t>Easy and quick to fill in 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Lucida Sans Unicode" charset="0"/>
              </a:rPr>
              <a:t>Doesn</a:t>
            </a:r>
            <a:r>
              <a:rPr lang="ja-JP" altLang="en-GB">
                <a:latin typeface="Lucida Sans Unicode" charset="0"/>
              </a:rPr>
              <a:t>’</a:t>
            </a:r>
            <a:r>
              <a:rPr lang="en-GB" altLang="ja-JP">
                <a:latin typeface="Lucida Sans Unicode" charset="0"/>
              </a:rPr>
              <a:t>t matter how literate or articulate you are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Lucida Sans Unicode" charset="0"/>
              </a:rPr>
              <a:t>Easy to code, record, and analyse results quantitatively 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Lucida Sans Unicode" charset="0"/>
              </a:rPr>
              <a:t>Easy to report results </a:t>
            </a:r>
          </a:p>
          <a:p>
            <a:pPr eaLnBrk="1" hangingPunct="1"/>
            <a:endParaRPr lang="en-US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Advantages and Disadvantages</a:t>
            </a:r>
            <a:endParaRPr lang="en-US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400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>
                <a:latin typeface="Lucida Sans Unicode" charset="0"/>
              </a:rPr>
              <a:t>If the answer to the question is a number that represents an amount, e.g.</a:t>
            </a:r>
          </a:p>
          <a:p>
            <a:pPr eaLnBrk="1" hangingPunct="1">
              <a:lnSpc>
                <a:spcPct val="80000"/>
              </a:lnSpc>
            </a:pPr>
            <a:endParaRPr lang="en-GB" sz="500">
              <a:latin typeface="Lucida Sans Unicode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>
                <a:latin typeface="Lucida Sans Unicode" charset="0"/>
              </a:rPr>
              <a:t>IQ score</a:t>
            </a:r>
          </a:p>
          <a:p>
            <a:pPr lvl="1" eaLnBrk="1" hangingPunct="1">
              <a:lnSpc>
                <a:spcPct val="80000"/>
              </a:lnSpc>
            </a:pPr>
            <a:endParaRPr lang="en-GB" sz="500">
              <a:latin typeface="Lucida Sans Unicode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>
                <a:latin typeface="Lucida Sans Unicode" charset="0"/>
              </a:rPr>
              <a:t>Height</a:t>
            </a:r>
          </a:p>
          <a:p>
            <a:pPr lvl="1" eaLnBrk="1" hangingPunct="1">
              <a:lnSpc>
                <a:spcPct val="80000"/>
              </a:lnSpc>
            </a:pPr>
            <a:endParaRPr lang="en-GB" sz="500">
              <a:latin typeface="Lucida Sans Unicode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>
                <a:latin typeface="Lucida Sans Unicode" charset="0"/>
              </a:rPr>
              <a:t>How long it takes to complete a jigsaw puzzle</a:t>
            </a:r>
          </a:p>
          <a:p>
            <a:pPr lvl="1" eaLnBrk="1" hangingPunct="1">
              <a:lnSpc>
                <a:spcPct val="80000"/>
              </a:lnSpc>
            </a:pPr>
            <a:endParaRPr lang="en-GB" sz="500">
              <a:latin typeface="Lucida Sans Unicode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>
                <a:latin typeface="Lucida Sans Unicode" charset="0"/>
              </a:rPr>
              <a:t>Likert scale responses</a:t>
            </a:r>
          </a:p>
          <a:p>
            <a:pPr lvl="1" eaLnBrk="1" hangingPunct="1">
              <a:lnSpc>
                <a:spcPct val="80000"/>
              </a:lnSpc>
            </a:pPr>
            <a:endParaRPr lang="en-GB">
              <a:latin typeface="Lucida Sans Unicode" charset="0"/>
            </a:endParaRPr>
          </a:p>
          <a:p>
            <a:pPr lvl="1" eaLnBrk="1" hangingPunct="1">
              <a:lnSpc>
                <a:spcPct val="80000"/>
              </a:lnSpc>
            </a:pPr>
            <a:endParaRPr lang="en-GB" sz="500"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endParaRPr lang="en-GB"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endParaRPr lang="en-GB"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300">
                <a:latin typeface="Lucida Sans Unicode" charset="0"/>
              </a:rPr>
              <a:t>Top tip: Calculating a mean makes sense with continuous data (but not with categorical data)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Answer Types: </a:t>
            </a:r>
            <a:r>
              <a:rPr lang="en-GB" sz="4400" dirty="0" smtClean="0">
                <a:ea typeface="+mj-ea"/>
                <a:cs typeface="+mj-cs"/>
              </a:rPr>
              <a:t>Continuous Data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30723" name="Picture 2" descr="C:\Users\Pixie\AppData\Local\Microsoft\Windows\Temporary Internet Files\Content.IE5\UIUCOKM0\MC90021255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21163"/>
            <a:ext cx="817562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771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898</Words>
  <Application>Microsoft Macintosh PowerPoint</Application>
  <PresentationFormat>On-screen Show (4:3)</PresentationFormat>
  <Paragraphs>217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</vt:lpstr>
      <vt:lpstr>Research Skills</vt:lpstr>
      <vt:lpstr>Last Week</vt:lpstr>
      <vt:lpstr>Today</vt:lpstr>
      <vt:lpstr>Sampling</vt:lpstr>
      <vt:lpstr>Consent</vt:lpstr>
      <vt:lpstr>Question Types: Open-Ended</vt:lpstr>
      <vt:lpstr>Question Types: Closed-Format</vt:lpstr>
      <vt:lpstr>Advantages and Disadvantages</vt:lpstr>
      <vt:lpstr>Answer Types: Continuous Data</vt:lpstr>
      <vt:lpstr>Examples of Continuous Data</vt:lpstr>
      <vt:lpstr>Answer Types: Categorical Data</vt:lpstr>
      <vt:lpstr>Examples Categorical Data</vt:lpstr>
      <vt:lpstr>Examples of Tricky Bits of Data</vt:lpstr>
      <vt:lpstr>A questionnaire should…</vt:lpstr>
      <vt:lpstr>A questionnaire should…</vt:lpstr>
      <vt:lpstr>A questionnaire should…</vt:lpstr>
      <vt:lpstr>Coding</vt:lpstr>
      <vt:lpstr>The Handout </vt:lpstr>
      <vt:lpstr>Fast Food Questionnaire</vt:lpstr>
      <vt:lpstr>Fast Food Questionnaire</vt:lpstr>
      <vt:lpstr>Fast Food Questionnaire</vt:lpstr>
    </vt:vector>
  </TitlesOfParts>
  <Manager/>
  <Company>University of Sussex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Design</dc:title>
  <dc:subject/>
  <dc:creator>Sanjeedah Choudhury</dc:creator>
  <cp:keywords/>
  <dc:description/>
  <cp:lastModifiedBy>Sanjeedah Choudhury</cp:lastModifiedBy>
  <cp:revision>130</cp:revision>
  <cp:lastPrinted>1601-01-01T00:00:00Z</cp:lastPrinted>
  <dcterms:created xsi:type="dcterms:W3CDTF">2007-09-25T12:28:58Z</dcterms:created>
  <dcterms:modified xsi:type="dcterms:W3CDTF">2012-09-24T00:10:48Z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